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9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7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3" y="7749540"/>
            <a:ext cx="1722609" cy="41148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192020" y="923925"/>
            <a:ext cx="11704320" cy="200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166100" y="2926079"/>
            <a:ext cx="5730240" cy="530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226501" y="7503468"/>
            <a:ext cx="258621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 0"/>
          <p:cNvSpPr txBox="1"/>
          <p:nvPr/>
        </p:nvSpPr>
        <p:spPr>
          <a:xfrm>
            <a:off x="6280189" y="2282188"/>
            <a:ext cx="7556422" cy="208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AI-Driven Gamification Platforms in Higher Education</a:t>
            </a:r>
          </a:p>
        </p:txBody>
      </p:sp>
      <p:sp>
        <p:nvSpPr>
          <p:cNvPr id="121" name="Text 1"/>
          <p:cNvSpPr txBox="1"/>
          <p:nvPr/>
        </p:nvSpPr>
        <p:spPr>
          <a:xfrm>
            <a:off x="6280189" y="4748688"/>
            <a:ext cx="5881849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Enhancing Engagement through Intelligent Learning Systems</a:t>
            </a:r>
          </a:p>
        </p:txBody>
      </p:sp>
      <p:sp>
        <p:nvSpPr>
          <p:cNvPr id="122" name="Text 2"/>
          <p:cNvSpPr txBox="1"/>
          <p:nvPr/>
        </p:nvSpPr>
        <p:spPr>
          <a:xfrm>
            <a:off x="6280189" y="5366742"/>
            <a:ext cx="7556422" cy="54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 review paper by Harith Bhuvan S, Pallapothu Hanumath Sai Krishna, Shreyas Rajesh Nair, Gorrela Tulasi Lasya, and Kashyap 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Image Gallery"/>
          <p:cNvSpPr/>
          <p:nvPr/>
        </p:nvSpPr>
        <p:spPr>
          <a:xfrm>
            <a:off x="-38659" y="8298202"/>
            <a:ext cx="1463040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Caption</a:t>
            </a:r>
          </a:p>
        </p:txBody>
      </p:sp>
      <p:grpSp>
        <p:nvGrpSpPr>
          <p:cNvPr id="242" name="Image Gallery"/>
          <p:cNvGrpSpPr/>
          <p:nvPr/>
        </p:nvGrpSpPr>
        <p:grpSpPr>
          <a:xfrm>
            <a:off x="-38658" y="-1694"/>
            <a:ext cx="14630401" cy="8737879"/>
            <a:chOff x="0" y="0"/>
            <a:chExt cx="14630400" cy="8737877"/>
          </a:xfrm>
        </p:grpSpPr>
        <p:pic>
          <p:nvPicPr>
            <p:cNvPr id="240" name="Screenshot 2025-11-10 at 10.51.26 PM.png" descr="Screenshot 2025-11-10 at 10.51.26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" r="0" b="5"/>
            <a:stretch>
              <a:fillRect/>
            </a:stretch>
          </p:blipFill>
          <p:spPr>
            <a:xfrm>
              <a:off x="0" y="0"/>
              <a:ext cx="14630400" cy="8229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Caption"/>
            <p:cNvSpPr/>
            <p:nvPr/>
          </p:nvSpPr>
          <p:spPr>
            <a:xfrm>
              <a:off x="0" y="8306077"/>
              <a:ext cx="14630400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/>
              <a:r>
                <a:t>Caption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 0"/>
          <p:cNvSpPr txBox="1"/>
          <p:nvPr/>
        </p:nvSpPr>
        <p:spPr>
          <a:xfrm>
            <a:off x="6150650" y="672226"/>
            <a:ext cx="7815504" cy="1159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600"/>
              </a:lnSpc>
              <a:defRPr b="1" sz="37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Abstract: The Power of Adaptive Learning</a:t>
            </a:r>
          </a:p>
        </p:txBody>
      </p:sp>
      <p:sp>
        <p:nvSpPr>
          <p:cNvPr id="126" name="Text 1"/>
          <p:cNvSpPr txBox="1"/>
          <p:nvPr/>
        </p:nvSpPr>
        <p:spPr>
          <a:xfrm>
            <a:off x="6150650" y="2143005"/>
            <a:ext cx="7815504" cy="5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This study explores the effect of integrating Artificial Intelligence (AI) into gamification systems to improve learning in higher education.</a:t>
            </a:r>
          </a:p>
        </p:txBody>
      </p:sp>
      <p:sp>
        <p:nvSpPr>
          <p:cNvPr id="127" name="Shape 2"/>
          <p:cNvSpPr/>
          <p:nvPr/>
        </p:nvSpPr>
        <p:spPr>
          <a:xfrm>
            <a:off x="6150650" y="2963703"/>
            <a:ext cx="3812861" cy="2353749"/>
          </a:xfrm>
          <a:prstGeom prst="roundRect">
            <a:avLst>
              <a:gd name="adj" fmla="val 4662"/>
            </a:avLst>
          </a:prstGeom>
          <a:solidFill>
            <a:srgbClr val="FFFFFF"/>
          </a:solidFill>
          <a:ln w="2286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Shape 3"/>
          <p:cNvSpPr/>
          <p:nvPr/>
        </p:nvSpPr>
        <p:spPr>
          <a:xfrm>
            <a:off x="6127789" y="2963703"/>
            <a:ext cx="91443" cy="2353749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Text 4"/>
          <p:cNvSpPr txBox="1"/>
          <p:nvPr/>
        </p:nvSpPr>
        <p:spPr>
          <a:xfrm>
            <a:off x="6431874" y="3176347"/>
            <a:ext cx="2541030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Personalized Pathways</a:t>
            </a:r>
          </a:p>
        </p:txBody>
      </p:sp>
      <p:sp>
        <p:nvSpPr>
          <p:cNvPr id="130" name="Text 5"/>
          <p:cNvSpPr txBox="1"/>
          <p:nvPr/>
        </p:nvSpPr>
        <p:spPr>
          <a:xfrm>
            <a:off x="6431874" y="3586757"/>
            <a:ext cx="3318990" cy="85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generates adaptive learning experiences by focusing on data obtained from intelligent systems.</a:t>
            </a:r>
          </a:p>
        </p:txBody>
      </p:sp>
      <p:sp>
        <p:nvSpPr>
          <p:cNvPr id="131" name="Shape 6"/>
          <p:cNvSpPr/>
          <p:nvPr/>
        </p:nvSpPr>
        <p:spPr>
          <a:xfrm>
            <a:off x="10153291" y="2963703"/>
            <a:ext cx="3812862" cy="2353749"/>
          </a:xfrm>
          <a:prstGeom prst="roundRect">
            <a:avLst>
              <a:gd name="adj" fmla="val 4662"/>
            </a:avLst>
          </a:prstGeom>
          <a:solidFill>
            <a:srgbClr val="FFFFFF"/>
          </a:solidFill>
          <a:ln w="2286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Shape 7"/>
          <p:cNvSpPr/>
          <p:nvPr/>
        </p:nvSpPr>
        <p:spPr>
          <a:xfrm>
            <a:off x="10130432" y="2963703"/>
            <a:ext cx="91443" cy="2353749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Text 8"/>
          <p:cNvSpPr txBox="1"/>
          <p:nvPr/>
        </p:nvSpPr>
        <p:spPr>
          <a:xfrm>
            <a:off x="10434518" y="3176347"/>
            <a:ext cx="2311537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Enhanced Motivation</a:t>
            </a:r>
          </a:p>
        </p:txBody>
      </p:sp>
      <p:sp>
        <p:nvSpPr>
          <p:cNvPr id="134" name="Text 9"/>
          <p:cNvSpPr txBox="1"/>
          <p:nvPr/>
        </p:nvSpPr>
        <p:spPr>
          <a:xfrm>
            <a:off x="10434518" y="3586757"/>
            <a:ext cx="3318989" cy="115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Gamification elements like badges, rewards, quizzes, and friendly competitions boost student engagement and knowledge retention.</a:t>
            </a:r>
          </a:p>
        </p:txBody>
      </p:sp>
      <p:sp>
        <p:nvSpPr>
          <p:cNvPr id="135" name="Shape 10"/>
          <p:cNvSpPr/>
          <p:nvPr/>
        </p:nvSpPr>
        <p:spPr>
          <a:xfrm>
            <a:off x="6150650" y="5507235"/>
            <a:ext cx="3812861" cy="2050141"/>
          </a:xfrm>
          <a:prstGeom prst="roundRect">
            <a:avLst>
              <a:gd name="adj" fmla="val 5352"/>
            </a:avLst>
          </a:prstGeom>
          <a:solidFill>
            <a:srgbClr val="FFFFFF"/>
          </a:solidFill>
          <a:ln w="2286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Shape 11"/>
          <p:cNvSpPr/>
          <p:nvPr/>
        </p:nvSpPr>
        <p:spPr>
          <a:xfrm>
            <a:off x="6127789" y="5507235"/>
            <a:ext cx="91443" cy="2050141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Text 12"/>
          <p:cNvSpPr txBox="1"/>
          <p:nvPr/>
        </p:nvSpPr>
        <p:spPr>
          <a:xfrm>
            <a:off x="6431874" y="5719881"/>
            <a:ext cx="2147007" cy="28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Effective Outcomes</a:t>
            </a:r>
          </a:p>
        </p:txBody>
      </p:sp>
      <p:sp>
        <p:nvSpPr>
          <p:cNvPr id="138" name="Text 13"/>
          <p:cNvSpPr txBox="1"/>
          <p:nvPr/>
        </p:nvSpPr>
        <p:spPr>
          <a:xfrm>
            <a:off x="6431874" y="6130290"/>
            <a:ext cx="3318990" cy="115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3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Comparative analysis shows significant improvements in student motivation, collaboration, and perceived fairness in assessment.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0"/>
          <p:cNvSpPr txBox="1"/>
          <p:nvPr/>
        </p:nvSpPr>
        <p:spPr>
          <a:xfrm>
            <a:off x="743544" y="584240"/>
            <a:ext cx="8980792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200"/>
              </a:lnSpc>
              <a:defRPr b="1" sz="41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The Shift from Traditional Education</a:t>
            </a:r>
          </a:p>
        </p:txBody>
      </p:sp>
      <p:sp>
        <p:nvSpPr>
          <p:cNvPr id="141" name="Text 1"/>
          <p:cNvSpPr txBox="1"/>
          <p:nvPr/>
        </p:nvSpPr>
        <p:spPr>
          <a:xfrm>
            <a:off x="743544" y="1672944"/>
            <a:ext cx="13143311" cy="310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Traditional higher education relied on fixed curricula, uniform assessments, and limited adaptation, often leading to low student engagement.</a:t>
            </a:r>
          </a:p>
        </p:txBody>
      </p:sp>
      <p:sp>
        <p:nvSpPr>
          <p:cNvPr id="142" name="Text 2"/>
          <p:cNvSpPr txBox="1"/>
          <p:nvPr/>
        </p:nvSpPr>
        <p:spPr>
          <a:xfrm>
            <a:off x="743545" y="2803922"/>
            <a:ext cx="3584055" cy="51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100"/>
              </a:lnSpc>
              <a:defRPr b="1" sz="33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 New Landscape</a:t>
            </a:r>
          </a:p>
        </p:txBody>
      </p:sp>
      <p:sp>
        <p:nvSpPr>
          <p:cNvPr id="143" name="Text 3"/>
          <p:cNvSpPr txBox="1"/>
          <p:nvPr/>
        </p:nvSpPr>
        <p:spPr>
          <a:xfrm>
            <a:off x="743544" y="3547467"/>
            <a:ext cx="7678581" cy="64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Recent advancements in AI and gamification are dramatically reshaping this traditional pathway.</a:t>
            </a:r>
          </a:p>
        </p:txBody>
      </p:sp>
      <p:sp>
        <p:nvSpPr>
          <p:cNvPr id="144" name="Text 4"/>
          <p:cNvSpPr txBox="1"/>
          <p:nvPr/>
        </p:nvSpPr>
        <p:spPr>
          <a:xfrm>
            <a:off x="743544" y="4418290"/>
            <a:ext cx="7678581" cy="64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ts val="2600"/>
              </a:lnSpc>
              <a:buSzPct val="100000"/>
              <a:buChar char="•"/>
              <a:defRPr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Gamification uses game elements (points, badges, challenges) to boost motivation.</a:t>
            </a:r>
          </a:p>
        </p:txBody>
      </p:sp>
      <p:sp>
        <p:nvSpPr>
          <p:cNvPr id="145" name="Text 5"/>
          <p:cNvSpPr txBox="1"/>
          <p:nvPr/>
        </p:nvSpPr>
        <p:spPr>
          <a:xfrm>
            <a:off x="743544" y="5172192"/>
            <a:ext cx="7678581" cy="64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ts val="2600"/>
              </a:lnSpc>
              <a:buSzPct val="100000"/>
              <a:buChar char="•"/>
              <a:defRPr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enables adaptive, custom learning plans based on published learning sciences.</a:t>
            </a:r>
          </a:p>
        </p:txBody>
      </p:sp>
      <p:sp>
        <p:nvSpPr>
          <p:cNvPr id="146" name="Text 6"/>
          <p:cNvSpPr txBox="1"/>
          <p:nvPr/>
        </p:nvSpPr>
        <p:spPr>
          <a:xfrm>
            <a:off x="743544" y="5926097"/>
            <a:ext cx="7678581" cy="641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ts val="2600"/>
              </a:lnSpc>
              <a:buSzPct val="100000"/>
              <a:buChar char="•"/>
              <a:defRPr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Enhanced assessment systems adapt to student performance for personalized pathways.</a:t>
            </a:r>
          </a:p>
        </p:txBody>
      </p:sp>
      <p:pic>
        <p:nvPicPr>
          <p:cNvPr id="14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8142" y="2830471"/>
            <a:ext cx="4946216" cy="4946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0"/>
          <p:cNvSpPr txBox="1"/>
          <p:nvPr/>
        </p:nvSpPr>
        <p:spPr>
          <a:xfrm>
            <a:off x="793789" y="905470"/>
            <a:ext cx="9824989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AI-Enriched Gamification Framework</a:t>
            </a:r>
          </a:p>
        </p:txBody>
      </p:sp>
      <p:sp>
        <p:nvSpPr>
          <p:cNvPr id="150" name="Text 1"/>
          <p:cNvSpPr txBox="1"/>
          <p:nvPr/>
        </p:nvSpPr>
        <p:spPr>
          <a:xfrm>
            <a:off x="793788" y="2067877"/>
            <a:ext cx="13042826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We propose a framework using Edge-AI-driven educational game elements to address key challenges in digital education.</a:t>
            </a:r>
          </a:p>
        </p:txBody>
      </p:sp>
      <p:pic>
        <p:nvPicPr>
          <p:cNvPr id="15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90" y="3048833"/>
            <a:ext cx="4347568" cy="90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 2"/>
          <p:cNvSpPr txBox="1"/>
          <p:nvPr/>
        </p:nvSpPr>
        <p:spPr>
          <a:xfrm>
            <a:off x="1020602" y="4182902"/>
            <a:ext cx="3893944" cy="681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Challenge: Limited Engagement</a:t>
            </a:r>
          </a:p>
        </p:txBody>
      </p:sp>
      <p:sp>
        <p:nvSpPr>
          <p:cNvPr id="153" name="Text 3"/>
          <p:cNvSpPr txBox="1"/>
          <p:nvPr/>
        </p:nvSpPr>
        <p:spPr>
          <a:xfrm>
            <a:off x="1020602" y="5027652"/>
            <a:ext cx="3893944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Uniform teaching models fail to capture student interest.</a:t>
            </a:r>
          </a:p>
        </p:txBody>
      </p:sp>
      <p:pic>
        <p:nvPicPr>
          <p:cNvPr id="154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1357" y="3048833"/>
            <a:ext cx="4347570" cy="90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ext 4"/>
          <p:cNvSpPr txBox="1"/>
          <p:nvPr/>
        </p:nvSpPr>
        <p:spPr>
          <a:xfrm>
            <a:off x="5368171" y="4182902"/>
            <a:ext cx="336645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Strategy: Edge-AI Games</a:t>
            </a:r>
          </a:p>
        </p:txBody>
      </p:sp>
      <p:sp>
        <p:nvSpPr>
          <p:cNvPr id="156" name="Text 5"/>
          <p:cNvSpPr txBox="1"/>
          <p:nvPr/>
        </p:nvSpPr>
        <p:spPr>
          <a:xfrm>
            <a:off x="5368171" y="4673322"/>
            <a:ext cx="3893940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Jeopardy-style quizzes and competitive multi-team challenges.</a:t>
            </a:r>
          </a:p>
        </p:txBody>
      </p:sp>
      <p:pic>
        <p:nvPicPr>
          <p:cNvPr id="157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88923" y="3048833"/>
            <a:ext cx="4347571" cy="90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 6"/>
          <p:cNvSpPr txBox="1"/>
          <p:nvPr/>
        </p:nvSpPr>
        <p:spPr>
          <a:xfrm>
            <a:off x="9715737" y="4182902"/>
            <a:ext cx="3893943" cy="681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Outcome: Continuous Engagement</a:t>
            </a:r>
          </a:p>
        </p:txBody>
      </p:sp>
      <p:sp>
        <p:nvSpPr>
          <p:cNvPr id="159" name="Text 7"/>
          <p:cNvSpPr txBox="1"/>
          <p:nvPr/>
        </p:nvSpPr>
        <p:spPr>
          <a:xfrm>
            <a:off x="9715737" y="5027652"/>
            <a:ext cx="3893943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Sustains continuous engagement and a collaborative approach to learning.</a:t>
            </a:r>
          </a:p>
        </p:txBody>
      </p:sp>
      <p:sp>
        <p:nvSpPr>
          <p:cNvPr id="160" name="Text 8"/>
          <p:cNvSpPr txBox="1"/>
          <p:nvPr/>
        </p:nvSpPr>
        <p:spPr>
          <a:xfrm>
            <a:off x="793788" y="6598325"/>
            <a:ext cx="13042826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This approach outlines measurable improvements in student performance, satisfaction, and motivation across different disciplines.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 0"/>
          <p:cNvSpPr txBox="1"/>
          <p:nvPr/>
        </p:nvSpPr>
        <p:spPr>
          <a:xfrm>
            <a:off x="793787" y="1976438"/>
            <a:ext cx="8250090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Applications of AI in Education</a:t>
            </a:r>
          </a:p>
        </p:txBody>
      </p:sp>
      <p:sp>
        <p:nvSpPr>
          <p:cNvPr id="163" name="Text 1"/>
          <p:cNvSpPr txBox="1"/>
          <p:nvPr/>
        </p:nvSpPr>
        <p:spPr>
          <a:xfrm>
            <a:off x="793789" y="3138845"/>
            <a:ext cx="9141855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makes learning more personalized, efficient, and accessible for both students and educators.</a:t>
            </a:r>
          </a:p>
        </p:txBody>
      </p:sp>
      <p:pic>
        <p:nvPicPr>
          <p:cNvPr id="16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90" y="3756897"/>
            <a:ext cx="680444" cy="68044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 2"/>
          <p:cNvSpPr txBox="1"/>
          <p:nvPr/>
        </p:nvSpPr>
        <p:spPr>
          <a:xfrm>
            <a:off x="1757719" y="3948231"/>
            <a:ext cx="299374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Personalized Learning</a:t>
            </a:r>
          </a:p>
        </p:txBody>
      </p:sp>
      <p:sp>
        <p:nvSpPr>
          <p:cNvPr id="166" name="Text 3"/>
          <p:cNvSpPr txBox="1"/>
          <p:nvPr/>
        </p:nvSpPr>
        <p:spPr>
          <a:xfrm>
            <a:off x="1757720" y="4438650"/>
            <a:ext cx="3194688" cy="140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tracks progress, pace, and needs in real-time, providing customized lessons, quizzes, and feedback.</a:t>
            </a:r>
          </a:p>
        </p:txBody>
      </p:sp>
      <p:pic>
        <p:nvPicPr>
          <p:cNvPr id="167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5892" y="3756897"/>
            <a:ext cx="680445" cy="68044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 4"/>
          <p:cNvSpPr txBox="1"/>
          <p:nvPr/>
        </p:nvSpPr>
        <p:spPr>
          <a:xfrm>
            <a:off x="6199823" y="3948231"/>
            <a:ext cx="2212157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Teacher Support</a:t>
            </a:r>
          </a:p>
        </p:txBody>
      </p:sp>
      <p:sp>
        <p:nvSpPr>
          <p:cNvPr id="169" name="Text 5"/>
          <p:cNvSpPr txBox="1"/>
          <p:nvPr/>
        </p:nvSpPr>
        <p:spPr>
          <a:xfrm>
            <a:off x="6199823" y="4438650"/>
            <a:ext cx="3194688" cy="140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manages administrative tasks like grading, attendance, and scheduling, freeing up teacher time.</a:t>
            </a:r>
          </a:p>
        </p:txBody>
      </p:sp>
      <p:pic>
        <p:nvPicPr>
          <p:cNvPr id="170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77995" y="3756897"/>
            <a:ext cx="680445" cy="68044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 6"/>
          <p:cNvSpPr txBox="1"/>
          <p:nvPr/>
        </p:nvSpPr>
        <p:spPr>
          <a:xfrm>
            <a:off x="10641924" y="3948231"/>
            <a:ext cx="203112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Cost Efficiency</a:t>
            </a:r>
          </a:p>
        </p:txBody>
      </p:sp>
      <p:sp>
        <p:nvSpPr>
          <p:cNvPr id="172" name="Text 7"/>
          <p:cNvSpPr txBox="1"/>
          <p:nvPr/>
        </p:nvSpPr>
        <p:spPr>
          <a:xfrm>
            <a:off x="10641924" y="4438650"/>
            <a:ext cx="3194688" cy="140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Students save on tuition costs by accessing personalized support and resources anytime, anywhere.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 0"/>
          <p:cNvSpPr txBox="1"/>
          <p:nvPr/>
        </p:nvSpPr>
        <p:spPr>
          <a:xfrm>
            <a:off x="555426" y="436364"/>
            <a:ext cx="4627526" cy="486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900"/>
              </a:lnSpc>
              <a:defRPr b="1" sz="31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Holistic Student Support</a:t>
            </a:r>
          </a:p>
        </p:txBody>
      </p:sp>
      <p:sp>
        <p:nvSpPr>
          <p:cNvPr id="175" name="Text 1"/>
          <p:cNvSpPr txBox="1"/>
          <p:nvPr/>
        </p:nvSpPr>
        <p:spPr>
          <a:xfrm>
            <a:off x="555425" y="1154786"/>
            <a:ext cx="5305414" cy="483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9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Beyond academics, AI provides advanced solutions for </a:t>
            </a:r>
          </a:p>
          <a:p>
            <a:pPr>
              <a:lnSpc>
                <a:spcPts val="19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student well-being and global opportunities.</a:t>
            </a:r>
          </a:p>
        </p:txBody>
      </p:sp>
      <p:sp>
        <p:nvSpPr>
          <p:cNvPr id="176" name="Shape 2"/>
          <p:cNvSpPr/>
          <p:nvPr/>
        </p:nvSpPr>
        <p:spPr>
          <a:xfrm>
            <a:off x="497238" y="2238125"/>
            <a:ext cx="6566180" cy="1597508"/>
          </a:xfrm>
          <a:prstGeom prst="roundRect">
            <a:avLst>
              <a:gd name="adj" fmla="val 4994"/>
            </a:avLst>
          </a:prstGeom>
          <a:solidFill>
            <a:srgbClr val="C7C9E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7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186" y="2378455"/>
            <a:ext cx="427601" cy="3421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 3"/>
          <p:cNvSpPr txBox="1"/>
          <p:nvPr/>
        </p:nvSpPr>
        <p:spPr>
          <a:xfrm>
            <a:off x="1120734" y="2418015"/>
            <a:ext cx="1956675" cy="23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900"/>
              </a:lnSpc>
              <a:defRPr b="1" sz="15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Real-Time Monitoring</a:t>
            </a:r>
          </a:p>
        </p:txBody>
      </p:sp>
      <p:sp>
        <p:nvSpPr>
          <p:cNvPr id="179" name="Text 4"/>
          <p:cNvSpPr txBox="1"/>
          <p:nvPr/>
        </p:nvSpPr>
        <p:spPr>
          <a:xfrm>
            <a:off x="1120733" y="2954265"/>
            <a:ext cx="5842163" cy="4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900"/>
              </a:lnSpc>
              <a:defRPr sz="1400">
                <a:latin typeface="Inter"/>
                <a:ea typeface="Inter"/>
                <a:cs typeface="Inter"/>
                <a:sym typeface="Inter"/>
              </a:defRPr>
            </a:pPr>
            <a:r>
              <a:t>AI monitors progress and engagement, detecting when students are stuck or at risk of failing, providing data-driven insights</a:t>
            </a:r>
            <a:r>
              <a:rPr sz="1200"/>
              <a:t>.</a:t>
            </a:r>
          </a:p>
        </p:txBody>
      </p:sp>
      <p:sp>
        <p:nvSpPr>
          <p:cNvPr id="180" name="Text 5"/>
          <p:cNvSpPr txBox="1"/>
          <p:nvPr/>
        </p:nvSpPr>
        <p:spPr>
          <a:xfrm>
            <a:off x="555427" y="4096575"/>
            <a:ext cx="6566178" cy="716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900"/>
              </a:lnSpc>
              <a:defRPr sz="14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tools can measure stress levels by tracking facial expressions and behavior patterns, offering personalized relaxation techniques and suggesting professional help if necessary.</a:t>
            </a:r>
          </a:p>
        </p:txBody>
      </p:sp>
      <p:pic>
        <p:nvPicPr>
          <p:cNvPr id="181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2114" y="495928"/>
            <a:ext cx="6467305" cy="688293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 6"/>
          <p:cNvSpPr txBox="1"/>
          <p:nvPr/>
        </p:nvSpPr>
        <p:spPr>
          <a:xfrm>
            <a:off x="555427" y="8783717"/>
            <a:ext cx="9286255" cy="22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900"/>
              </a:lnSpc>
              <a:defRPr sz="12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Overall, AI fosters innovation, inclusivity, and lifelong learning, paving the way for a more intelligent and adaptive global education system.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 0"/>
          <p:cNvSpPr txBox="1"/>
          <p:nvPr/>
        </p:nvSpPr>
        <p:spPr>
          <a:xfrm>
            <a:off x="793788" y="902017"/>
            <a:ext cx="13042826" cy="1385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Motivation and Engagement in Gamified Learning</a:t>
            </a:r>
          </a:p>
        </p:txBody>
      </p:sp>
      <p:sp>
        <p:nvSpPr>
          <p:cNvPr id="185" name="Text 1"/>
          <p:cNvSpPr txBox="1"/>
          <p:nvPr/>
        </p:nvSpPr>
        <p:spPr>
          <a:xfrm>
            <a:off x="793788" y="2773203"/>
            <a:ext cx="11340810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Gamification elements stimulate both intrinsic and extrinsic motivation, enhancing commitment and active participation.</a:t>
            </a:r>
          </a:p>
        </p:txBody>
      </p:sp>
      <p:sp>
        <p:nvSpPr>
          <p:cNvPr id="186" name="Shape 2"/>
          <p:cNvSpPr/>
          <p:nvPr/>
        </p:nvSpPr>
        <p:spPr>
          <a:xfrm>
            <a:off x="793790" y="3391256"/>
            <a:ext cx="4196358" cy="2955253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" name="Shape 3"/>
          <p:cNvSpPr/>
          <p:nvPr/>
        </p:nvSpPr>
        <p:spPr>
          <a:xfrm>
            <a:off x="1028222" y="3625691"/>
            <a:ext cx="680446" cy="680445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5388" y="3812737"/>
            <a:ext cx="306113" cy="30611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 4"/>
          <p:cNvSpPr txBox="1"/>
          <p:nvPr/>
        </p:nvSpPr>
        <p:spPr>
          <a:xfrm>
            <a:off x="1028221" y="4532948"/>
            <a:ext cx="290042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Scoring &amp; Challenges</a:t>
            </a:r>
          </a:p>
        </p:txBody>
      </p:sp>
      <p:sp>
        <p:nvSpPr>
          <p:cNvPr id="190" name="Text 5"/>
          <p:cNvSpPr txBox="1"/>
          <p:nvPr/>
        </p:nvSpPr>
        <p:spPr>
          <a:xfrm>
            <a:off x="1028222" y="5023365"/>
            <a:ext cx="3727494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Encourage competent behavior and commitment to learning.</a:t>
            </a:r>
          </a:p>
        </p:txBody>
      </p:sp>
      <p:sp>
        <p:nvSpPr>
          <p:cNvPr id="191" name="Shape 6"/>
          <p:cNvSpPr/>
          <p:nvPr/>
        </p:nvSpPr>
        <p:spPr>
          <a:xfrm>
            <a:off x="5216962" y="3391256"/>
            <a:ext cx="4196358" cy="2955253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" name="Shape 7"/>
          <p:cNvSpPr/>
          <p:nvPr/>
        </p:nvSpPr>
        <p:spPr>
          <a:xfrm>
            <a:off x="5451395" y="3625691"/>
            <a:ext cx="680445" cy="680445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3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8562" y="3812737"/>
            <a:ext cx="306113" cy="30611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 8"/>
          <p:cNvSpPr txBox="1"/>
          <p:nvPr/>
        </p:nvSpPr>
        <p:spPr>
          <a:xfrm>
            <a:off x="5451395" y="4532948"/>
            <a:ext cx="2295104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Instant Feedback</a:t>
            </a:r>
          </a:p>
        </p:txBody>
      </p:sp>
      <p:sp>
        <p:nvSpPr>
          <p:cNvPr id="195" name="Text 9"/>
          <p:cNvSpPr txBox="1"/>
          <p:nvPr/>
        </p:nvSpPr>
        <p:spPr>
          <a:xfrm>
            <a:off x="5451395" y="5023365"/>
            <a:ext cx="3727492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Allows immediate correction and reinforcement of concepts.</a:t>
            </a:r>
          </a:p>
        </p:txBody>
      </p:sp>
      <p:sp>
        <p:nvSpPr>
          <p:cNvPr id="196" name="Shape 10"/>
          <p:cNvSpPr/>
          <p:nvPr/>
        </p:nvSpPr>
        <p:spPr>
          <a:xfrm>
            <a:off x="9640133" y="3391256"/>
            <a:ext cx="4196361" cy="2955253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" name="Shape 11"/>
          <p:cNvSpPr/>
          <p:nvPr/>
        </p:nvSpPr>
        <p:spPr>
          <a:xfrm>
            <a:off x="9874567" y="3625691"/>
            <a:ext cx="680445" cy="680445"/>
          </a:xfrm>
          <a:prstGeom prst="roundRect">
            <a:avLst>
              <a:gd name="adj" fmla="val 50000"/>
            </a:avLst>
          </a:prstGeom>
          <a:solidFill>
            <a:srgbClr val="4950B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98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1733" y="3812737"/>
            <a:ext cx="306113" cy="30611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 12"/>
          <p:cNvSpPr txBox="1"/>
          <p:nvPr/>
        </p:nvSpPr>
        <p:spPr>
          <a:xfrm>
            <a:off x="9874566" y="4532948"/>
            <a:ext cx="257464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Hybrid Classrooms</a:t>
            </a:r>
          </a:p>
        </p:txBody>
      </p:sp>
      <p:sp>
        <p:nvSpPr>
          <p:cNvPr id="200" name="Text 13"/>
          <p:cNvSpPr txBox="1"/>
          <p:nvPr/>
        </p:nvSpPr>
        <p:spPr>
          <a:xfrm>
            <a:off x="9874566" y="5023365"/>
            <a:ext cx="3727494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Creates an atmosphere encouraging active participation and collaboration.</a:t>
            </a:r>
          </a:p>
        </p:txBody>
      </p:sp>
      <p:sp>
        <p:nvSpPr>
          <p:cNvPr id="201" name="Text 14"/>
          <p:cNvSpPr txBox="1"/>
          <p:nvPr/>
        </p:nvSpPr>
        <p:spPr>
          <a:xfrm>
            <a:off x="793788" y="6601658"/>
            <a:ext cx="13042826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Generative AI further enhances this by dynamically adjusting task difficulty to match the learner's skill levels, ensuring a "Learning Flow Experience."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 0"/>
          <p:cNvSpPr txBox="1"/>
          <p:nvPr/>
        </p:nvSpPr>
        <p:spPr>
          <a:xfrm>
            <a:off x="793788" y="942023"/>
            <a:ext cx="11790885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The Six Dimensions of AI-Gamified Learning</a:t>
            </a:r>
          </a:p>
        </p:txBody>
      </p:sp>
      <p:sp>
        <p:nvSpPr>
          <p:cNvPr id="204" name="Text 1"/>
          <p:cNvSpPr txBox="1"/>
          <p:nvPr/>
        </p:nvSpPr>
        <p:spPr>
          <a:xfrm>
            <a:off x="793789" y="2104430"/>
            <a:ext cx="10308959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The AI-enhanced gamification model is validated by six distinct, related motivational dimensions (GALEMS).</a:t>
            </a:r>
          </a:p>
        </p:txBody>
      </p:sp>
      <p:sp>
        <p:nvSpPr>
          <p:cNvPr id="205" name="Text 2"/>
          <p:cNvSpPr txBox="1"/>
          <p:nvPr/>
        </p:nvSpPr>
        <p:spPr>
          <a:xfrm>
            <a:off x="1821721" y="2761774"/>
            <a:ext cx="321093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Motivational Resonance</a:t>
            </a:r>
          </a:p>
        </p:txBody>
      </p:sp>
      <p:sp>
        <p:nvSpPr>
          <p:cNvPr id="206" name="Text 3"/>
          <p:cNvSpPr txBox="1"/>
          <p:nvPr/>
        </p:nvSpPr>
        <p:spPr>
          <a:xfrm>
            <a:off x="793789" y="3252192"/>
            <a:ext cx="4238866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Rewards and challenges fulfill the need for competence.</a:t>
            </a:r>
          </a:p>
        </p:txBody>
      </p:sp>
      <p:pic>
        <p:nvPicPr>
          <p:cNvPr id="20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7844" y="3827383"/>
            <a:ext cx="318971" cy="31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 4"/>
          <p:cNvSpPr txBox="1"/>
          <p:nvPr/>
        </p:nvSpPr>
        <p:spPr>
          <a:xfrm>
            <a:off x="9597628" y="2761774"/>
            <a:ext cx="347505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Learning Flow Experience</a:t>
            </a:r>
          </a:p>
        </p:txBody>
      </p:sp>
      <p:sp>
        <p:nvSpPr>
          <p:cNvPr id="210" name="Text 5"/>
          <p:cNvSpPr txBox="1"/>
          <p:nvPr/>
        </p:nvSpPr>
        <p:spPr>
          <a:xfrm>
            <a:off x="9597628" y="3252192"/>
            <a:ext cx="4238985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Enjoyment when AI balances task difficulty with skill.</a:t>
            </a:r>
          </a:p>
        </p:txBody>
      </p:sp>
      <p:pic>
        <p:nvPicPr>
          <p:cNvPr id="211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43228" y="3827383"/>
            <a:ext cx="318971" cy="31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 6"/>
          <p:cNvSpPr txBox="1"/>
          <p:nvPr/>
        </p:nvSpPr>
        <p:spPr>
          <a:xfrm>
            <a:off x="10051256" y="4396740"/>
            <a:ext cx="277614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Cognitive Immersion</a:t>
            </a:r>
          </a:p>
        </p:txBody>
      </p:sp>
      <p:sp>
        <p:nvSpPr>
          <p:cNvPr id="214" name="Text 7"/>
          <p:cNvSpPr txBox="1"/>
          <p:nvPr/>
        </p:nvSpPr>
        <p:spPr>
          <a:xfrm>
            <a:off x="10051256" y="4887157"/>
            <a:ext cx="3785354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challenges encourage critical thinking and creativity.</a:t>
            </a:r>
          </a:p>
        </p:txBody>
      </p:sp>
      <p:pic>
        <p:nvPicPr>
          <p:cNvPr id="215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 5" descr="Imag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31041" y="4845367"/>
            <a:ext cx="318971" cy="31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 8"/>
          <p:cNvSpPr txBox="1"/>
          <p:nvPr/>
        </p:nvSpPr>
        <p:spPr>
          <a:xfrm>
            <a:off x="9597628" y="6031824"/>
            <a:ext cx="355308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AI-Driven Social Dynamics</a:t>
            </a:r>
          </a:p>
        </p:txBody>
      </p:sp>
      <p:sp>
        <p:nvSpPr>
          <p:cNvPr id="218" name="Text 9"/>
          <p:cNvSpPr txBox="1"/>
          <p:nvPr/>
        </p:nvSpPr>
        <p:spPr>
          <a:xfrm>
            <a:off x="9597628" y="6522242"/>
            <a:ext cx="4238985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AI assists in collaboration and knowledge-sharing.</a:t>
            </a:r>
          </a:p>
        </p:txBody>
      </p:sp>
      <p:pic>
        <p:nvPicPr>
          <p:cNvPr id="219" name="Image 6" descr="Imag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 7" descr="Imag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43228" y="5863352"/>
            <a:ext cx="318971" cy="31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 10"/>
          <p:cNvSpPr txBox="1"/>
          <p:nvPr/>
        </p:nvSpPr>
        <p:spPr>
          <a:xfrm>
            <a:off x="1728680" y="6031824"/>
            <a:ext cx="3303973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Reflective Metacognition</a:t>
            </a:r>
          </a:p>
        </p:txBody>
      </p:sp>
      <p:sp>
        <p:nvSpPr>
          <p:cNvPr id="222" name="Text 11"/>
          <p:cNvSpPr txBox="1"/>
          <p:nvPr/>
        </p:nvSpPr>
        <p:spPr>
          <a:xfrm>
            <a:off x="793789" y="6522242"/>
            <a:ext cx="4238866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Student's ability to self-regulate and adjust learning strategies.</a:t>
            </a:r>
          </a:p>
        </p:txBody>
      </p:sp>
      <p:pic>
        <p:nvPicPr>
          <p:cNvPr id="223" name="Image 8" descr="Image 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 9" descr="Image 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67844" y="5863352"/>
            <a:ext cx="318971" cy="31897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 12"/>
          <p:cNvSpPr txBox="1"/>
          <p:nvPr/>
        </p:nvSpPr>
        <p:spPr>
          <a:xfrm>
            <a:off x="1631804" y="4396740"/>
            <a:ext cx="294722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272525"/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Learning Self-Efficacy</a:t>
            </a:r>
          </a:p>
        </p:txBody>
      </p:sp>
      <p:sp>
        <p:nvSpPr>
          <p:cNvPr id="226" name="Text 13"/>
          <p:cNvSpPr txBox="1"/>
          <p:nvPr/>
        </p:nvSpPr>
        <p:spPr>
          <a:xfrm>
            <a:off x="793788" y="4887157"/>
            <a:ext cx="3785238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Overall confidence in mastering academic material.</a:t>
            </a:r>
          </a:p>
        </p:txBody>
      </p:sp>
      <p:pic>
        <p:nvPicPr>
          <p:cNvPr id="227" name="Image 10" descr="Image 1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32652" y="2722483"/>
            <a:ext cx="4564978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 11" descr="Image 1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80033" y="4845367"/>
            <a:ext cx="318971" cy="318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 0"/>
          <p:cNvSpPr txBox="1"/>
          <p:nvPr/>
        </p:nvSpPr>
        <p:spPr>
          <a:xfrm>
            <a:off x="502801" y="395047"/>
            <a:ext cx="6797576" cy="43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500"/>
              </a:lnSpc>
              <a:defRPr b="1" sz="2800"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pPr/>
            <a:r>
              <a:t>Learning Analytics and Data Processing</a:t>
            </a:r>
          </a:p>
        </p:txBody>
      </p:sp>
      <p:sp>
        <p:nvSpPr>
          <p:cNvPr id="231" name="Text 1"/>
          <p:cNvSpPr txBox="1"/>
          <p:nvPr/>
        </p:nvSpPr>
        <p:spPr>
          <a:xfrm>
            <a:off x="502798" y="1131332"/>
            <a:ext cx="5917060" cy="46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1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Intelligent systems continuously collect and analyze data from</a:t>
            </a:r>
          </a:p>
          <a:p>
            <a:pPr>
              <a:lnSpc>
                <a:spcPts val="1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gamified interactions to modify teaching methodology.</a:t>
            </a:r>
          </a:p>
        </p:txBody>
      </p:sp>
      <p:sp>
        <p:nvSpPr>
          <p:cNvPr id="232" name="Text 2"/>
          <p:cNvSpPr txBox="1"/>
          <p:nvPr/>
        </p:nvSpPr>
        <p:spPr>
          <a:xfrm>
            <a:off x="502801" y="1915878"/>
            <a:ext cx="5239583" cy="46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Data collected includes response speed, accuracy, engagement levels, and common areas of confusion.</a:t>
            </a:r>
          </a:p>
        </p:txBody>
      </p:sp>
      <p:sp>
        <p:nvSpPr>
          <p:cNvPr id="233" name="Text 3"/>
          <p:cNvSpPr txBox="1"/>
          <p:nvPr/>
        </p:nvSpPr>
        <p:spPr>
          <a:xfrm>
            <a:off x="502799" y="3048149"/>
            <a:ext cx="4684143" cy="23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1800"/>
              </a:lnSpc>
              <a:buSzPct val="100000"/>
              <a:buChar char="•"/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>
            <a:pPr/>
            <a:r>
              <a:t>Identify motivation spikes and drop-off points.</a:t>
            </a:r>
          </a:p>
        </p:txBody>
      </p:sp>
      <p:sp>
        <p:nvSpPr>
          <p:cNvPr id="234" name="Text 4"/>
          <p:cNvSpPr txBox="1"/>
          <p:nvPr/>
        </p:nvSpPr>
        <p:spPr>
          <a:xfrm>
            <a:off x="502801" y="3619987"/>
            <a:ext cx="5038794" cy="23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buSzPct val="100000"/>
              <a:buChar char="•"/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Adjust teaching strategies and curriculum design</a:t>
            </a:r>
            <a:r>
              <a:rPr sz="1100"/>
              <a:t>.</a:t>
            </a:r>
          </a:p>
        </p:txBody>
      </p:sp>
      <p:sp>
        <p:nvSpPr>
          <p:cNvPr id="235" name="Text 5"/>
          <p:cNvSpPr txBox="1"/>
          <p:nvPr/>
        </p:nvSpPr>
        <p:spPr>
          <a:xfrm>
            <a:off x="502801" y="4220602"/>
            <a:ext cx="5134937" cy="23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buSzPct val="100000"/>
              <a:buChar char="•"/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Generate richer datasets than traditional methods</a:t>
            </a:r>
            <a:r>
              <a:rPr sz="1100"/>
              <a:t>.</a:t>
            </a:r>
          </a:p>
        </p:txBody>
      </p:sp>
      <p:sp>
        <p:nvSpPr>
          <p:cNvPr id="236" name="Text 6"/>
          <p:cNvSpPr txBox="1"/>
          <p:nvPr/>
        </p:nvSpPr>
        <p:spPr>
          <a:xfrm>
            <a:off x="502798" y="4813069"/>
            <a:ext cx="5239589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800"/>
              </a:lnSpc>
              <a:defRPr sz="17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defRPr>
            </a:pPr>
            <a:r>
              <a:t>This data is used to create friendly competitions and make content easier, motivating students to be more engaged</a:t>
            </a:r>
            <a:r>
              <a:rPr sz="1100"/>
              <a:t>.</a:t>
            </a:r>
          </a:p>
        </p:txBody>
      </p:sp>
      <p:pic>
        <p:nvPicPr>
          <p:cNvPr id="23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8282" y="293335"/>
            <a:ext cx="6134796" cy="7294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